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57" r:id="rId3"/>
    <p:sldId id="261" r:id="rId4"/>
    <p:sldId id="258" r:id="rId5"/>
    <p:sldId id="260" r:id="rId6"/>
    <p:sldId id="262" r:id="rId7"/>
    <p:sldId id="263" r:id="rId8"/>
  </p:sldIdLst>
  <p:sldSz cx="9144000" cy="6858000" type="screen4x3"/>
  <p:notesSz cx="10001250" cy="687705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3875" cy="34385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5665061" y="0"/>
            <a:ext cx="4333875" cy="34385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r">
              <a:defRPr sz="1300"/>
            </a:lvl1pPr>
          </a:lstStyle>
          <a:p>
            <a:fld id="{CE2C8497-3188-48BC-A270-EF2BCBA50EE1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6532004"/>
            <a:ext cx="4333875" cy="34385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5665061" y="6532004"/>
            <a:ext cx="4333875" cy="34385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r">
              <a:defRPr sz="1300"/>
            </a:lvl1pPr>
          </a:lstStyle>
          <a:p>
            <a:fld id="{9FBABD51-5123-4F0F-BA48-AC224E6E760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7231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63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5612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181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0250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310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5" y="2286000"/>
            <a:ext cx="35661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46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967788"/>
            <a:ext cx="3566160" cy="33415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24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010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82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1946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50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781F760-D23B-400C-9436-5EBF63249E10}" type="datetimeFigureOut">
              <a:rPr lang="pt-PT" smtClean="0"/>
              <a:t>1/4/2017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E8F8160-3B7C-47B5-9677-6500D43BC522}" type="slidenum">
              <a:rPr lang="pt-PT" smtClean="0"/>
              <a:t>‹nº›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5957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PT" sz="45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Português 10º ano</a:t>
            </a:r>
            <a:br>
              <a:rPr lang="pt-PT" sz="45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pt-PT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Unidade 3 – Gil Vicente, </a:t>
            </a:r>
            <a:r>
              <a:rPr lang="pt-PT" sz="20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farsa de Inês </a:t>
            </a:r>
            <a:r>
              <a:rPr lang="pt-PT" sz="2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Pereira</a:t>
            </a:r>
            <a:r>
              <a:rPr lang="pt-PT" sz="45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pt-PT" sz="4500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pt-PT" sz="2000" b="1" dirty="0" smtClean="0">
                <a:solidFill>
                  <a:schemeClr val="accent5">
                    <a:lumMod val="75000"/>
                  </a:schemeClr>
                </a:solidFill>
              </a:rPr>
              <a:t>Sistematização:</a:t>
            </a: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PT" sz="1600" b="1" dirty="0" smtClean="0">
                <a:solidFill>
                  <a:schemeClr val="accent5">
                    <a:lumMod val="75000"/>
                  </a:schemeClr>
                </a:solidFill>
              </a:rPr>
              <a:t>Gil Vicente – Vida, obra e tempo</a:t>
            </a:r>
            <a:endParaRPr lang="pt-PT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Marcador de Posição do Tex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 smtClean="0"/>
          </a:p>
          <a:p>
            <a:endParaRPr lang="pt-PT" dirty="0"/>
          </a:p>
          <a:p>
            <a:pPr algn="ctr"/>
            <a:r>
              <a:rPr lang="pt-PT" b="1" dirty="0" smtClean="0"/>
              <a:t>Escola Secundária /3 Rainha Santa Isabel</a:t>
            </a:r>
            <a:endParaRPr lang="pt-PT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27882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8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Sistematização:</a:t>
            </a:r>
            <a:r>
              <a:rPr lang="pt-PT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pt-PT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Gil Vicente – Vida</a:t>
            </a:r>
            <a:endParaRPr lang="pt-PT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Vida: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 smtClean="0"/>
              <a:t> 1465 (</a:t>
            </a: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pt-PT" dirty="0" smtClean="0"/>
              <a:t>) – Guimarães (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pt-PT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</a:t>
            </a:r>
            <a:r>
              <a:rPr lang="pt-PT" dirty="0" smtClean="0"/>
              <a:t>1536 </a:t>
            </a:r>
            <a:r>
              <a:rPr lang="pt-PT" dirty="0"/>
              <a:t>/</a:t>
            </a:r>
            <a:r>
              <a:rPr lang="pt-PT" dirty="0" smtClean="0"/>
              <a:t> 1540 (</a:t>
            </a: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pt-PT" dirty="0" smtClean="0"/>
              <a:t>) – Évora (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pt-PT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</a:t>
            </a:r>
            <a:r>
              <a:rPr lang="pt-PT" dirty="0" smtClean="0"/>
              <a:t>Viveu e representou nas cortes de D. Manuel I e D. João III;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</a:t>
            </a:r>
            <a:r>
              <a:rPr lang="pt-PT" dirty="0" smtClean="0"/>
              <a:t>Pai do teatro português;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</a:t>
            </a:r>
            <a:r>
              <a:rPr lang="pt-PT" dirty="0" smtClean="0"/>
              <a:t>Concebeu entre 40 a 50 obras;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</a:t>
            </a:r>
            <a:r>
              <a:rPr lang="pt-PT" dirty="0" smtClean="0"/>
              <a:t>Autor de transição entre a Idade Média e o Renascimento.</a:t>
            </a:r>
          </a:p>
        </p:txBody>
      </p:sp>
    </p:spTree>
    <p:extLst>
      <p:ext uri="{BB962C8B-B14F-4D97-AF65-F5344CB8AC3E}">
        <p14:creationId xmlns:p14="http://schemas.microsoft.com/office/powerpoint/2010/main" val="182677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39552" y="374936"/>
            <a:ext cx="7290054" cy="1499616"/>
          </a:xfrm>
        </p:spPr>
        <p:txBody>
          <a:bodyPr/>
          <a:lstStyle/>
          <a:p>
            <a:pPr algn="l"/>
            <a:r>
              <a:rPr lang="pt-PT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Gil Vicente – Vida</a:t>
            </a:r>
            <a:endParaRPr lang="pt-PT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Conexão recta 5"/>
          <p:cNvCxnSpPr/>
          <p:nvPr/>
        </p:nvCxnSpPr>
        <p:spPr>
          <a:xfrm>
            <a:off x="395536" y="692696"/>
            <a:ext cx="0" cy="8640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ângulo 13"/>
          <p:cNvSpPr/>
          <p:nvPr/>
        </p:nvSpPr>
        <p:spPr>
          <a:xfrm>
            <a:off x="0" y="1921478"/>
            <a:ext cx="9153661" cy="49365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893164" y="2132856"/>
            <a:ext cx="3367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rgbClr val="92D050"/>
                </a:solidFill>
              </a:rPr>
              <a:t>Dramaturgo de transição</a:t>
            </a:r>
            <a:endParaRPr lang="pt-PT" sz="2400" b="1" dirty="0">
              <a:solidFill>
                <a:srgbClr val="92D05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755576" y="3586370"/>
            <a:ext cx="331236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 smtClean="0"/>
              <a:t>Faceta medieval</a:t>
            </a:r>
            <a:r>
              <a:rPr lang="pt-PT" sz="2200" dirty="0" smtClean="0"/>
              <a:t>:</a:t>
            </a:r>
          </a:p>
          <a:p>
            <a:endParaRPr lang="pt-PT" sz="1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t-PT" sz="2200" dirty="0" smtClean="0"/>
              <a:t>Temas religiosos;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t-PT" sz="2200" dirty="0" smtClean="0"/>
              <a:t>Utilização da alegoria;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t-PT" sz="2200" dirty="0" smtClean="0"/>
              <a:t>Vocabulário arcaizante (várias formas para um só vocábulo).</a:t>
            </a:r>
            <a:endParaRPr lang="pt-PT" sz="22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364088" y="3586370"/>
            <a:ext cx="305673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 smtClean="0"/>
              <a:t>Mentalidade humanista:</a:t>
            </a:r>
          </a:p>
          <a:p>
            <a:endParaRPr lang="pt-PT" sz="1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t-PT" sz="2200" dirty="0" smtClean="0"/>
              <a:t>Crítica constante à moralidade da Igreja;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pt-PT" sz="2200" dirty="0" smtClean="0"/>
              <a:t>Crítica social.</a:t>
            </a:r>
            <a:endParaRPr lang="pt-PT" sz="2200" dirty="0"/>
          </a:p>
        </p:txBody>
      </p:sp>
      <p:sp>
        <p:nvSpPr>
          <p:cNvPr id="17" name="Seta para baixo 16"/>
          <p:cNvSpPr/>
          <p:nvPr/>
        </p:nvSpPr>
        <p:spPr>
          <a:xfrm rot="2709473">
            <a:off x="2701817" y="2780928"/>
            <a:ext cx="382692" cy="648072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Seta para baixo 17"/>
          <p:cNvSpPr/>
          <p:nvPr/>
        </p:nvSpPr>
        <p:spPr>
          <a:xfrm rot="18964945">
            <a:off x="5895375" y="2782894"/>
            <a:ext cx="382692" cy="648072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08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Obra</a:t>
            </a:r>
            <a:r>
              <a:rPr lang="pt-PT" sz="2400" b="1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</a:t>
            </a:r>
            <a:r>
              <a:rPr lang="pt-PT" dirty="0" smtClean="0"/>
              <a:t>Engloba obras de devoção, comédias, tragicomédias, farsas e outros textos;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</a:t>
            </a:r>
            <a:r>
              <a:rPr lang="pt-PT" dirty="0" smtClean="0"/>
              <a:t>Primeira representação – </a:t>
            </a:r>
            <a:r>
              <a:rPr lang="pt-PT" i="1" dirty="0" smtClean="0"/>
              <a:t>Monólogo do vaqueiro </a:t>
            </a:r>
            <a:r>
              <a:rPr lang="pt-PT" dirty="0" smtClean="0"/>
              <a:t>(1502);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Ú</a:t>
            </a:r>
            <a:r>
              <a:rPr lang="pt-PT" dirty="0" smtClean="0"/>
              <a:t>ltima representação – </a:t>
            </a:r>
            <a:r>
              <a:rPr lang="pt-PT" i="1" dirty="0" smtClean="0"/>
              <a:t>Floresta de enganos </a:t>
            </a:r>
            <a:r>
              <a:rPr lang="pt-PT" dirty="0" smtClean="0"/>
              <a:t>(1536);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O</a:t>
            </a:r>
            <a:r>
              <a:rPr lang="pt-PT" dirty="0" smtClean="0"/>
              <a:t>rganização da </a:t>
            </a:r>
            <a:r>
              <a:rPr lang="pt-PT" i="1" dirty="0" err="1" smtClean="0"/>
              <a:t>Copilaçam</a:t>
            </a:r>
            <a:r>
              <a:rPr lang="pt-PT" i="1" dirty="0" smtClean="0"/>
              <a:t> de </a:t>
            </a:r>
            <a:r>
              <a:rPr lang="pt-PT" i="1" dirty="0" err="1" smtClean="0"/>
              <a:t>todalas</a:t>
            </a:r>
            <a:r>
              <a:rPr lang="pt-PT" i="1" dirty="0" smtClean="0"/>
              <a:t> obras de Gil Vicente</a:t>
            </a:r>
            <a:r>
              <a:rPr lang="pt-PT" dirty="0" smtClean="0"/>
              <a:t>, por Paula e Luís Vicente (filhos);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 smtClean="0"/>
              <a:t> Mestre de Retórica da representação;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PT" dirty="0"/>
              <a:t> </a:t>
            </a:r>
            <a:r>
              <a:rPr lang="pt-PT" dirty="0" smtClean="0"/>
              <a:t>Teatro vicentino – Caricatura da sociedade do século XVI.</a:t>
            </a:r>
            <a:endParaRPr lang="pt-PT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Sistematização:</a:t>
            </a:r>
            <a:r>
              <a:rPr lang="pt-PT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pt-PT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Gil Vicente – obra</a:t>
            </a:r>
            <a:endParaRPr lang="pt-PT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61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800" dirty="0">
                <a:solidFill>
                  <a:srgbClr val="B5AE53">
                    <a:lumMod val="60000"/>
                    <a:lumOff val="40000"/>
                  </a:srgbClr>
                </a:solidFill>
              </a:rPr>
              <a:t>Sistematização:</a:t>
            </a:r>
            <a:r>
              <a:rPr lang="pt-PT" dirty="0">
                <a:solidFill>
                  <a:srgbClr val="B5AE53">
                    <a:lumMod val="60000"/>
                    <a:lumOff val="40000"/>
                  </a:srgbClr>
                </a:solidFill>
              </a:rPr>
              <a:t> </a:t>
            </a:r>
            <a:r>
              <a:rPr lang="pt-PT" sz="3200" dirty="0">
                <a:solidFill>
                  <a:srgbClr val="B5AE53">
                    <a:lumMod val="60000"/>
                    <a:lumOff val="40000"/>
                  </a:srgbClr>
                </a:solidFill>
              </a:rPr>
              <a:t>Gil Vicente – </a:t>
            </a:r>
            <a:r>
              <a:rPr lang="pt-PT" sz="3200" dirty="0" smtClean="0">
                <a:solidFill>
                  <a:srgbClr val="B5AE53">
                    <a:lumMod val="60000"/>
                    <a:lumOff val="40000"/>
                  </a:srgbClr>
                </a:solidFill>
              </a:rPr>
              <a:t>Tempo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sz="2400" b="1" dirty="0" smtClean="0">
                <a:solidFill>
                  <a:schemeClr val="accent5">
                    <a:lumMod val="75000"/>
                  </a:schemeClr>
                </a:solidFill>
              </a:rPr>
              <a:t>Tempo:</a:t>
            </a:r>
            <a:endParaRPr lang="pt-PT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pt-PT" dirty="0" smtClean="0"/>
              <a:t> </a:t>
            </a:r>
            <a:r>
              <a:rPr lang="pt-PT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Contexto histórico – Séculos XV e XVI: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 </a:t>
            </a:r>
            <a:r>
              <a:rPr lang="pt-PT" dirty="0" smtClean="0"/>
              <a:t>Descobrimentos;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 smtClean="0"/>
              <a:t> Tratado de Tordesilhas;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 </a:t>
            </a:r>
            <a:r>
              <a:rPr lang="pt-PT" dirty="0" smtClean="0"/>
              <a:t>Rotas comerciais;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 </a:t>
            </a:r>
            <a:r>
              <a:rPr lang="pt-PT" dirty="0" smtClean="0"/>
              <a:t>Lisboa </a:t>
            </a:r>
            <a:r>
              <a:rPr lang="pt-PT" dirty="0"/>
              <a:t>– Capital mundial do </a:t>
            </a:r>
            <a:r>
              <a:rPr lang="pt-PT" dirty="0" smtClean="0"/>
              <a:t>comércio;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dirty="0"/>
              <a:t> </a:t>
            </a:r>
            <a:r>
              <a:rPr lang="pt-PT" dirty="0" smtClean="0"/>
              <a:t>Construção </a:t>
            </a:r>
            <a:r>
              <a:rPr lang="pt-PT" dirty="0"/>
              <a:t>de monumentos;</a:t>
            </a:r>
          </a:p>
          <a:p>
            <a:pPr>
              <a:buFont typeface="Wingdings" panose="05000000000000000000" pitchFamily="2" charset="2"/>
              <a:buChar char="Ø"/>
            </a:pPr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139947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0" y="1921478"/>
            <a:ext cx="9153661" cy="49365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587655" y="37493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dirty="0" smtClean="0">
                <a:solidFill>
                  <a:srgbClr val="B5AE53">
                    <a:lumMod val="60000"/>
                    <a:lumOff val="40000"/>
                  </a:srgbClr>
                </a:solidFill>
              </a:rPr>
              <a:t>Gil Vicente – Tempo</a:t>
            </a:r>
            <a:endParaRPr lang="pt-PT" dirty="0"/>
          </a:p>
        </p:txBody>
      </p:sp>
      <p:cxnSp>
        <p:nvCxnSpPr>
          <p:cNvPr id="7" name="Conexão recta 6"/>
          <p:cNvCxnSpPr/>
          <p:nvPr/>
        </p:nvCxnSpPr>
        <p:spPr>
          <a:xfrm>
            <a:off x="395536" y="692696"/>
            <a:ext cx="0" cy="8640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ângulo 7"/>
          <p:cNvSpPr/>
          <p:nvPr/>
        </p:nvSpPr>
        <p:spPr>
          <a:xfrm>
            <a:off x="728439" y="2852936"/>
            <a:ext cx="7416825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Mudanças políticas e sociais:</a:t>
            </a:r>
            <a:endParaRPr lang="pt-PT" sz="2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2200" dirty="0" smtClean="0"/>
              <a:t> Viagens de expansão marítima (novos territórios e produtos);</a:t>
            </a:r>
          </a:p>
          <a:p>
            <a:pPr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2200" dirty="0"/>
              <a:t> </a:t>
            </a:r>
            <a:r>
              <a:rPr lang="pt-PT" sz="2200" dirty="0" smtClean="0"/>
              <a:t>Vida faustosa na Corte (festividades e comemorações);</a:t>
            </a:r>
          </a:p>
          <a:p>
            <a:pPr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2200" dirty="0"/>
              <a:t> </a:t>
            </a:r>
            <a:r>
              <a:rPr lang="pt-PT" sz="2200" dirty="0" smtClean="0"/>
              <a:t>Estímulo do comércio internacional;</a:t>
            </a:r>
          </a:p>
          <a:p>
            <a:pPr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2200" dirty="0"/>
              <a:t> </a:t>
            </a:r>
            <a:r>
              <a:rPr lang="pt-PT" sz="2200" dirty="0" smtClean="0"/>
              <a:t>Desenvolvimento de uma burguesia mercantil.</a:t>
            </a:r>
          </a:p>
        </p:txBody>
      </p:sp>
    </p:spTree>
    <p:extLst>
      <p:ext uri="{BB962C8B-B14F-4D97-AF65-F5344CB8AC3E}">
        <p14:creationId xmlns:p14="http://schemas.microsoft.com/office/powerpoint/2010/main" val="224790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0" y="1921478"/>
            <a:ext cx="9153661" cy="49365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728439" y="2852936"/>
            <a:ext cx="741682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pt-PT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Mudanças culturais:</a:t>
            </a:r>
          </a:p>
          <a:p>
            <a:pPr marL="342900" indent="-342900"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2200" dirty="0" smtClean="0"/>
              <a:t>Renascimento – Reintrodução das formas artísticas greco-latinas;</a:t>
            </a:r>
          </a:p>
          <a:p>
            <a:pPr marL="342900" indent="-342900"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2200" dirty="0" smtClean="0"/>
              <a:t>Humanismo – Valorização de tudo o que é humano;</a:t>
            </a:r>
          </a:p>
          <a:p>
            <a:pPr marL="342900" indent="-342900" algn="just">
              <a:lnSpc>
                <a:spcPct val="150000"/>
              </a:lnSpc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pt-PT" sz="2200" dirty="0" smtClean="0"/>
              <a:t>Antropocentrismo – Elevação do Homem como figura central do Universo (em oposição ao Teocentrismo da Idade Média).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587655" y="37493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dirty="0" smtClean="0">
                <a:solidFill>
                  <a:srgbClr val="B5AE53">
                    <a:lumMod val="60000"/>
                    <a:lumOff val="40000"/>
                  </a:srgbClr>
                </a:solidFill>
              </a:rPr>
              <a:t>Gil Vicente – Tempo</a:t>
            </a:r>
            <a:endParaRPr lang="pt-PT" dirty="0"/>
          </a:p>
        </p:txBody>
      </p:sp>
      <p:cxnSp>
        <p:nvCxnSpPr>
          <p:cNvPr id="10" name="Conexão recta 9"/>
          <p:cNvCxnSpPr/>
          <p:nvPr/>
        </p:nvCxnSpPr>
        <p:spPr>
          <a:xfrm>
            <a:off x="395536" y="692696"/>
            <a:ext cx="0" cy="8640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7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1">
  <a:themeElements>
    <a:clrScheme name="Integral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A41AC481-B287-49C8-90EF-C669597D2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2000</TotalTime>
  <Words>324</Words>
  <Application>Microsoft Office PowerPoint</Application>
  <PresentationFormat>Apresentação no Ecrã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Tema1</vt:lpstr>
      <vt:lpstr>Português 10º ano Unidade 3 – Gil Vicente, farsa de Inês Pereira Sistematização: Gil Vicente – Vida, obra e tempo</vt:lpstr>
      <vt:lpstr>Sistematização: Gil Vicente – Vida</vt:lpstr>
      <vt:lpstr>Gil Vicente – Vida</vt:lpstr>
      <vt:lpstr>Sistematização: Gil Vicente – obra</vt:lpstr>
      <vt:lpstr>Sistematização: Gil Vicente – Tempo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Português 10º ano Unidade 3 – Gil Vicente, farsa de Inês Pereira Sistematização: Gil Vicente – Vida e obra</dc:title>
  <dc:creator>Emanuel</dc:creator>
  <cp:lastModifiedBy>Raquel de Carvalho</cp:lastModifiedBy>
  <cp:revision>24</cp:revision>
  <cp:lastPrinted>2016-01-26T23:46:11Z</cp:lastPrinted>
  <dcterms:created xsi:type="dcterms:W3CDTF">2016-01-19T15:13:54Z</dcterms:created>
  <dcterms:modified xsi:type="dcterms:W3CDTF">2017-01-04T11:50:05Z</dcterms:modified>
</cp:coreProperties>
</file>